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Proxima Nova"/>
      <p:regular r:id="rId70"/>
      <p:bold r:id="rId71"/>
      <p:italic r:id="rId72"/>
      <p:boldItalic r:id="rId73"/>
    </p:embeddedFont>
    <p:embeddedFont>
      <p:font typeface="Alfa Slab One"/>
      <p:regular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boldItalic.fntdata"/><Relationship Id="rId72" Type="http://schemas.openxmlformats.org/officeDocument/2006/relationships/font" Target="fonts/ProximaNova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AlfaSlabOne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-bold.fntdata"/><Relationship Id="rId70" Type="http://schemas.openxmlformats.org/officeDocument/2006/relationships/font" Target="fonts/ProximaNov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157a06a8_0_2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b157a06a8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b157a06a8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b157a06a8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157a06a8_0_2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157a06a8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b157a06a8_0_2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b157a06a8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157a06a8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157a06a8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b157a06a8_0_2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b157a06a8_0_2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b157a06a8_0_2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b157a06a8_0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b157a06a8_0_2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b157a06a8_0_2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b157a06a8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b157a06a8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b157a06a8_0_2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b157a06a8_0_2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b157a06a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b157a06a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b157a06a8_0_2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b157a06a8_0_2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b157a06a8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b157a06a8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157a06a8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b157a06a8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b157a06a8_0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b157a06a8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b157a06a8_0_2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b157a06a8_0_2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b157a06a8_0_2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b157a06a8_0_2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157a06a8_0_2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b157a06a8_0_2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b157a06a8_0_2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b157a06a8_0_2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b157a06a8_0_2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b157a06a8_0_2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b157a06a8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b157a06a8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b157a06a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b157a06a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b157a06a8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b157a06a8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157a06a8_0_2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b157a06a8_0_2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b157a06a8_0_2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b157a06a8_0_2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b157a06a8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b157a06a8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b157a06a8_0_2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b157a06a8_0_2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b157a06a8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b157a06a8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b157a06a8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b157a06a8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b157a06a8_0_2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b157a06a8_0_2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b157a06a8_0_2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b157a06a8_0_2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157a06a8_0_2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157a06a8_0_2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b157a06a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b157a06a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b157a06a8_0_2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b157a06a8_0_2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b21ae60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b21ae60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b157a06a8_0_2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b157a06a8_0_2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b157a06a8_0_2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b157a06a8_0_2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21ae60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21ae60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b21ae60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b21ae60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b21ae60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b21ae60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b21ae60c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b21ae60c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b21ae60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b21ae60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b21ae60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b21ae60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157a06a8_0_2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b157a06a8_0_2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b21ae60c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b21ae60c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b21ae60c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b21ae60c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b21ae60c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b21ae60c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b21ae60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b21ae60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21ae60c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21ae60c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b21ae60c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b21ae60c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b21ae60c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b21ae60c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b21ae60c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b21ae60c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b21ae60c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b21ae60c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b21ae60c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b21ae60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b157a06a8_0_2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b157a06a8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b21ae60c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b21ae60c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b157a06a8_0_2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b157a06a8_0_2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b157a06a8_0_2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b157a06a8_0_2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b157a06a8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b157a06a8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b157a06a8_0_2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b157a06a8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b157a06a8_0_2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b157a06a8_0_2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157a06a8_0_2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157a06a8_0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b157a06a8_0_2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b157a06a8_0_2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xilinx.com/support/download/index.html/content/xilinx/en/downloadNav/vivado-design-tools/2020-2.html" TargetMode="External"/><Relationship Id="rId4" Type="http://schemas.openxmlformats.org/officeDocument/2006/relationships/hyperlink" Target="https://www.xilinx.com/support/documentation/sw_manuals/xilinx2020_2/ug973-vivado-release-notes-install-license.pdf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ErickOF/Intro-to-Design-Systems-with-FPGA-Workshop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hyperlink" Target="mailto:erickobregonf@gmail.com" TargetMode="External"/><Relationship Id="rId4" Type="http://schemas.openxmlformats.org/officeDocument/2006/relationships/hyperlink" Target="https://github.com/ErickOF" TargetMode="External"/><Relationship Id="rId10" Type="http://schemas.openxmlformats.org/officeDocument/2006/relationships/hyperlink" Target="https://twitter.com/ErickOF23" TargetMode="External"/><Relationship Id="rId9" Type="http://schemas.openxmlformats.org/officeDocument/2006/relationships/hyperlink" Target="https://dev.to/erickof" TargetMode="External"/><Relationship Id="rId5" Type="http://schemas.openxmlformats.org/officeDocument/2006/relationships/hyperlink" Target="https://www.linkedin.com/in/erickobregonf/" TargetMode="External"/><Relationship Id="rId6" Type="http://schemas.openxmlformats.org/officeDocument/2006/relationships/hyperlink" Target="https://t.me/ErickOF" TargetMode="External"/><Relationship Id="rId7" Type="http://schemas.openxmlformats.org/officeDocument/2006/relationships/hyperlink" Target="http://wa.me/+50687134265" TargetMode="External"/><Relationship Id="rId8" Type="http://schemas.openxmlformats.org/officeDocument/2006/relationships/hyperlink" Target="https://erickof.medium.com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al Diseño de Sistemas en FPGA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Erick Andrés Obregón Fonseca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en Computadores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práctico guiado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Creación del proyecto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Abrir Vivado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88" y="1017725"/>
            <a:ext cx="653201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Crear un nuevo proyecto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Seleccionar “Create new project”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Darle al botón de “Next”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225" y="1654350"/>
            <a:ext cx="5456077" cy="2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Darle nombre y seleccionar la carpeta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763" y="1017725"/>
            <a:ext cx="5256477" cy="38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Tipo de proyecto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350" y="1017725"/>
            <a:ext cx="517530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Seleccionar la tarjeta a usar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Cambiar a la pestaña “Boards”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Buscar la tarjeta “Zedboard”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Seleccionar dicha tarjeta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Click al botón de “Next”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Click al botón de “Finish”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Esperar a que el proyecto termine de crearse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7" cy="33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Creación del diagrama de bloques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Seleccionar “Create Block Design”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100" y="1017725"/>
            <a:ext cx="244781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3739800" y="3980450"/>
            <a:ext cx="1313400" cy="265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Darle un nombre y presionar “OK”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Herramientas necesarias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Conocimientos previos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Ejemplo práctico guiado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¿Qué sigue?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 abrirá el diagrama de bloques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63" y="1017725"/>
            <a:ext cx="851508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Agregando los IPs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Presionar el botón “Add IP” y buscar “Zynq7 Processing System”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800" y="1394575"/>
            <a:ext cx="6244400" cy="8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513" y="2194900"/>
            <a:ext cx="5480976" cy="263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/>
          <p:nvPr/>
        </p:nvSpPr>
        <p:spPr>
          <a:xfrm>
            <a:off x="4100750" y="1714500"/>
            <a:ext cx="360900" cy="220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Presionar el botón “Add IP” y buscar “Zynq7 Processing System”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900" y="1454400"/>
            <a:ext cx="5412201" cy="32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Presionar “Run Block Automation”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450" y="1017725"/>
            <a:ext cx="5626856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Dejar valores por defecto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Presionar “OK”</a:t>
            </a:r>
            <a:endParaRPr/>
          </a:p>
        </p:txBody>
      </p:sp>
      <p:sp>
        <p:nvSpPr>
          <p:cNvPr id="203" name="Google Shape;20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 Diagrama de bloque se verá así</a:t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50" y="1017725"/>
            <a:ext cx="719490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Presionar el botón “Add IP” y buscar “AXI GPIO”</a:t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3775"/>
            <a:ext cx="3315725" cy="25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814" y="1443775"/>
            <a:ext cx="5198735" cy="25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Doble click en la instancia que se agregó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Ir al tab “IP Configuration”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Selecionar “Enable Dual Channel”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Presionar “OK”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50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6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Repetir paso 3 para agregar otro “AXI GPIO”</a:t>
            </a:r>
            <a:endParaRPr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25" y="1109975"/>
            <a:ext cx="72658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Presionar “Run Connection Automation”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Seleccionar “All Automation”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50" y="1574564"/>
            <a:ext cx="8257299" cy="25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necesarias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Xilinx Vivado Design Suite - HLx Editions - 2020.2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Cómo instalar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925" y="1039675"/>
            <a:ext cx="31432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675" y="2487175"/>
            <a:ext cx="2571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Seleccionar GPIO del axi_gpio_0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Seleccionar la opción de “btns_5bits”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63" y="1599473"/>
            <a:ext cx="7569873" cy="2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Seleccionar GPIO2 del axi_gpio_0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Seleccionar la opción de “</a:t>
            </a:r>
            <a:r>
              <a:rPr lang="en"/>
              <a:t>swts_8bits</a:t>
            </a:r>
            <a:r>
              <a:rPr lang="en"/>
              <a:t>”</a:t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8" y="1604575"/>
            <a:ext cx="7996224" cy="2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r>
              <a:rPr lang="en"/>
              <a:t>. Seleccionar GPIO del axi_gpio_1</a:t>
            </a:r>
            <a:endParaRPr/>
          </a:p>
        </p:txBody>
      </p:sp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Seleccionar la opción de “</a:t>
            </a:r>
            <a:r>
              <a:rPr lang="en"/>
              <a:t>leds_8bits</a:t>
            </a:r>
            <a:r>
              <a:rPr lang="en"/>
              <a:t>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Presionar “OK”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88" y="1789201"/>
            <a:ext cx="8032026" cy="25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El sistema debería verse</a:t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88" y="1017725"/>
            <a:ext cx="87728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Presionar “Regenerate Layout” para reordenar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00" y="1400725"/>
            <a:ext cx="7016402" cy="34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/>
          <p:nvPr/>
        </p:nvSpPr>
        <p:spPr>
          <a:xfrm>
            <a:off x="3679650" y="1503950"/>
            <a:ext cx="280800" cy="265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Generar el HDL Wrapper y validar el diseño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Seleccionar validar diseño</a:t>
            </a:r>
            <a:endParaRPr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94399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8"/>
          <p:cNvSpPr/>
          <p:nvPr/>
        </p:nvSpPr>
        <p:spPr>
          <a:xfrm>
            <a:off x="5414200" y="1634275"/>
            <a:ext cx="501300" cy="265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113" y="2065992"/>
            <a:ext cx="7289775" cy="272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Generar el HDL Wrapper</a:t>
            </a:r>
            <a:endParaRPr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88" y="2571750"/>
            <a:ext cx="3738926" cy="9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Click</a:t>
            </a:r>
            <a:r>
              <a:rPr lang="en"/>
              <a:t> derecho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“Create HDL Wrapper”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Dejar la opción de “Let Vivado manage wrapper and auto-update”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Presionar “OK”</a:t>
            </a:r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63" y="1064525"/>
            <a:ext cx="3027074" cy="16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600" y="2774325"/>
            <a:ext cx="4527600" cy="187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Generar el Bitstream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Presionar “Generate Bitstream”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488" y="1017725"/>
            <a:ext cx="235303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/>
          <p:nvPr/>
        </p:nvSpPr>
        <p:spPr>
          <a:xfrm>
            <a:off x="3559350" y="4180975"/>
            <a:ext cx="1644300" cy="330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Conocimientos previos</a:t>
            </a:r>
            <a:endParaRPr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¿Qués una FPGA?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¿FPGA a utilizar?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¿Qué es un IP core?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¿Qué es </a:t>
            </a:r>
            <a:r>
              <a:rPr lang="en"/>
              <a:t>síntesis</a:t>
            </a:r>
            <a:r>
              <a:rPr lang="en"/>
              <a:t> de alto nivel?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Presionar “Yes” y esperar</a:t>
            </a:r>
            <a:endParaRPr/>
          </a:p>
        </p:txBody>
      </p:sp>
      <p:pic>
        <p:nvPicPr>
          <p:cNvPr id="310" name="Google Shape;3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987" y="1286900"/>
            <a:ext cx="7164024" cy="25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Seleccionar “View Reports” o “Cancel”</a:t>
            </a:r>
            <a:endParaRPr/>
          </a:p>
        </p:txBody>
      </p:sp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1017725"/>
            <a:ext cx="39433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265500" y="1375600"/>
            <a:ext cx="4045200" cy="23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Exportar los archivos de hardware para el SDK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Ir a</a:t>
            </a:r>
            <a:r>
              <a:rPr lang="en"/>
              <a:t> “file”→”Export”→”Export Hardware”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8550"/>
            <a:ext cx="4155750" cy="23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050" y="2375450"/>
            <a:ext cx="4296250" cy="24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Seleccionar la ruta de salida y “Finish”</a:t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475"/>
            <a:ext cx="4294851" cy="240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26" y="2571750"/>
            <a:ext cx="4232650" cy="236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Vitis IDE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“Tools”→“Lunch Vitis IDE”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Crear un nuevo espacio de trabajo en nuestro directorio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Presionar “Lunch”</a:t>
            </a: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2571750"/>
            <a:ext cx="4527599" cy="203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una nueva aplicación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Ir a “</a:t>
            </a:r>
            <a:r>
              <a:rPr lang="en"/>
              <a:t>File”→”New”→”Application Project”</a:t>
            </a:r>
            <a:endParaRPr/>
          </a:p>
        </p:txBody>
      </p:sp>
      <p:pic>
        <p:nvPicPr>
          <p:cNvPr id="358" name="Google Shape;3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838" y="1017725"/>
            <a:ext cx="4726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Seleccionar “Create a new platform from…”</a:t>
            </a:r>
            <a:endParaRPr/>
          </a:p>
        </p:txBody>
      </p:sp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138" y="1163150"/>
            <a:ext cx="47277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FPGA?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FPGA: Field-P</a:t>
            </a:r>
            <a:r>
              <a:rPr lang="en"/>
              <a:t>rogrammable </a:t>
            </a:r>
            <a:r>
              <a:rPr lang="en"/>
              <a:t>Gate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ircuito de hardware que puede programarse para realizar una o más operaciones lógicas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Grupos de compuertas lógicas programables, memoria u otros elementos.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00" y="2571746"/>
            <a:ext cx="3604801" cy="19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Seleccionar el archivo XSA</a:t>
            </a:r>
            <a:endParaRPr/>
          </a:p>
        </p:txBody>
      </p:sp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Presionar “Browse”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Buscar el archivo en la carpeta de trabajo de Vivado</a:t>
            </a:r>
            <a:endParaRPr/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4325"/>
            <a:ext cx="4527600" cy="2965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750" y="1709200"/>
            <a:ext cx="3999902" cy="323021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2"/>
          <p:cNvSpPr txBox="1"/>
          <p:nvPr>
            <p:ph idx="1" type="body"/>
          </p:nvPr>
        </p:nvSpPr>
        <p:spPr>
          <a:xfrm>
            <a:off x="4977750" y="1214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Una vez cargado el archivo, “Next”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Darle nombre al proyecto</a:t>
            </a:r>
            <a:endParaRPr/>
          </a:p>
        </p:txBody>
      </p:sp>
      <p:pic>
        <p:nvPicPr>
          <p:cNvPr id="379" name="Google Shape;3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88" y="1017725"/>
            <a:ext cx="473762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Seleccionar el dominio de la aplicación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88" y="1017725"/>
            <a:ext cx="473762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Seleccionar la plantilla “Hello World” and “Finish”</a:t>
            </a:r>
            <a:endParaRPr/>
          </a:p>
        </p:txBody>
      </p:sp>
      <p:pic>
        <p:nvPicPr>
          <p:cNvPr id="391" name="Google Shape;3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525" y="1079525"/>
            <a:ext cx="47149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Se debieron crear dos carpetas</a:t>
            </a:r>
            <a:endParaRPr/>
          </a:p>
        </p:txBody>
      </p:sp>
      <p:pic>
        <p:nvPicPr>
          <p:cNvPr id="397" name="Google Shape;3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13" y="1017725"/>
            <a:ext cx="79985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Programando la aplicación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Copiar el código de code/helloword.c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#include &lt;stdio.h&gt;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#include "platform.h"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#include &lt;xgpio.h&gt;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#include "xparameters.h"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#include "sleep.h"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int main()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 input;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 output;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uint8_t button_data = 0;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uint8_t switch_data = 0;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// Initialize input XGpio variable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XGpio_Initialize(&amp;input, XPAR_AXI_GPIO_0_DEVICE_ID);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// Initialize output XGpio variable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XGpio_Initialize(&amp;output, XPAR_AXI_GPIO_1_DEVICE_ID);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// Set first channel tristate buffer to input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XGpio_SetDataDirection(&amp;input, 1, 0xF);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// Set the second channel tristate buffer to input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XGpio_SetDataDirection(&amp;input, 2, 0xF);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// Set first channel tristate buffer to output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XGpio_SetDataDirection(&amp;output, 1, 0x0);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init_platform();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while (1)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// Get switch 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switch_data = XGpio_DiscreteRead(&amp;input, 2);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// Write switch data to the LEDs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XGpio_DiscreteWrite(&amp;output, 1, switch_data);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// Get button 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button_data = XGpio_DiscreteRead(&amp;input, 1);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// Print a msg, depending on whether one or more buttons are pressed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// button_data == 0b00000 -&gt; Do nothin, not button pressed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if (button_data == 0b00001)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    xil_printf("Button 0 pressed\n\r");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} else if (button_data == 0b00010)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    xil_printf("Button 1 pressed\n\r");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} else if (button_data == 0b00100)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    xil_printf("Button 2 pressed\n\r");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} else if(button_data == 0b01000)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    xil_printf("Button 3 pressed\n\r");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} else if (button_data == 0b10000)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    xil_printf("button 4 pressed\n\r");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} else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    xil_printf("multiple buttons pressed\n\r");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// Short delay of 200 000us or 200ms or 0.2s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    usleep(200000);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cleanup_platform();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    return 0;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Copiar el código de code/helloword.c</a:t>
            </a:r>
            <a:endParaRPr/>
          </a:p>
        </p:txBody>
      </p:sp>
      <p:pic>
        <p:nvPicPr>
          <p:cNvPr id="415" name="Google Shape;4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63" y="1017725"/>
            <a:ext cx="65286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Seleccionar el nombre del proyecto, click derecho y “Build Project”</a:t>
            </a:r>
            <a:endParaRPr/>
          </a:p>
        </p:txBody>
      </p:sp>
      <p:pic>
        <p:nvPicPr>
          <p:cNvPr id="421" name="Google Shape;4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50" y="1421800"/>
            <a:ext cx="7275701" cy="35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Seleccionar el nombre del proyecto, click derecho y “Create Boot Image”</a:t>
            </a:r>
            <a:endParaRPr/>
          </a:p>
        </p:txBody>
      </p:sp>
      <p:pic>
        <p:nvPicPr>
          <p:cNvPr id="427" name="Google Shape;4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275" y="1490725"/>
            <a:ext cx="3297449" cy="34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a utilizar - Zedboard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 Zynq 7000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Dual ARM® Cortex™-A9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32 KB Instruction, 32 KB Data per processor L1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512 KB unified L2 Cache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 MB DDR3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GB SD card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25" y="1864900"/>
            <a:ext cx="3347274" cy="2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Cargar y ejecutar el sistema</a:t>
            </a:r>
            <a:endParaRPr/>
          </a:p>
        </p:txBody>
      </p:sp>
      <p:sp>
        <p:nvSpPr>
          <p:cNvPr id="433" name="Google Shape;433;p72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Desde la tarjeta SD</a:t>
            </a:r>
            <a:endParaRPr/>
          </a:p>
        </p:txBody>
      </p:sp>
      <p:sp>
        <p:nvSpPr>
          <p:cNvPr id="434" name="Google Shape;434;p7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Copiar el archivo BOOT.bin en la tarjeta SD, en la partición BOOT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type="title"/>
          </p:nvPr>
        </p:nvSpPr>
        <p:spPr>
          <a:xfrm>
            <a:off x="265500" y="17957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completo en GitHub</a:t>
            </a:r>
            <a:endParaRPr/>
          </a:p>
        </p:txBody>
      </p:sp>
      <p:sp>
        <p:nvSpPr>
          <p:cNvPr id="440" name="Google Shape;440;p73"/>
          <p:cNvSpPr txBox="1"/>
          <p:nvPr>
            <p:ph idx="2" type="body"/>
          </p:nvPr>
        </p:nvSpPr>
        <p:spPr>
          <a:xfrm>
            <a:off x="4622125" y="724200"/>
            <a:ext cx="4451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hlinkClick r:id="rId3"/>
              </a:rPr>
              <a:t>https://github.com/ErickOF/Intro-to-Design-Systems-with-FPGA-Workshop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Erick Andrés Obregón Fonseca</a:t>
            </a:r>
            <a:endParaRPr/>
          </a:p>
        </p:txBody>
      </p:sp>
      <p:sp>
        <p:nvSpPr>
          <p:cNvPr id="446" name="Google Shape;446;p74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447" name="Google Shape;447;p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Correo: </a:t>
            </a:r>
            <a:r>
              <a:rPr lang="en" u="sng">
                <a:hlinkClick r:id="rId3"/>
              </a:rPr>
              <a:t>erickobregonf@gmail.com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GitHub: </a:t>
            </a:r>
            <a:r>
              <a:rPr lang="en" u="sng">
                <a:hlinkClick r:id="rId4"/>
              </a:rPr>
              <a:t>ErickOF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Linkedin: </a:t>
            </a:r>
            <a:r>
              <a:rPr lang="en" u="sng">
                <a:hlinkClick r:id="rId5"/>
              </a:rPr>
              <a:t>erickobregonf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Telegram: </a:t>
            </a:r>
            <a:r>
              <a:rPr lang="en" u="sng">
                <a:hlinkClick r:id="rId6"/>
              </a:rPr>
              <a:t>@ErickOF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WhatsApp: </a:t>
            </a:r>
            <a:r>
              <a:rPr lang="en" u="sng">
                <a:hlinkClick r:id="rId7"/>
              </a:rPr>
              <a:t>+50687134265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Medium: </a:t>
            </a:r>
            <a:r>
              <a:rPr lang="en" u="sng">
                <a:hlinkClick r:id="rId8"/>
              </a:rPr>
              <a:t>@erickof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Dev.to: </a:t>
            </a:r>
            <a:r>
              <a:rPr lang="en" u="sng">
                <a:hlinkClick r:id="rId9"/>
              </a:rPr>
              <a:t>ErickOF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Twitter: </a:t>
            </a:r>
            <a:r>
              <a:rPr lang="en" u="sng">
                <a:hlinkClick r:id="rId10"/>
              </a:rPr>
              <a:t>@ErickOF23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453" name="Google Shape;45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[1] E. Touger, "What Is an FPGA and Why Is It a Big Deal? | Prowess Consulting", Prowess Consulting, 2021. [Online]. Available: https://www.prowesscorp.com/what-is-fpga. [Accessed: 24- Oct- 2021].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[2] "ZedBoard", Xilinx, 2021. [Online]. Available: https://www.xilinx.com/products/boards-and-kits/1-8dyf-11.html. [Accessed: 24- Oct- 2021].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[3] "Intellectual Property", Xilinx, 2021. [Online]. Available: https://www.xilinx.com/products/intellectual-property.html. [Accessed: 24- Oct- 2021].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459" name="Google Shape;45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[4] TechTarget Contributor, "What is IP core (intellectual property core)? - Definition from WhatIs.com", WhatIs.com, 2011. [Online]. Available: https://whatis.techtarget.com/definition/IP-core-intellectual-property-core. [Accessed: 24- Oct- 2021].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[5] Ó. Lucía, E. Monmasson, D. Navarro, L. A. Barragán, I. Urriza, en J. I. Artigas, “Chapter 29 - Modern Control Architectures and Implementation”, in Control of Power Electronic Converters and Systems, F. Blaabjerg, Red Academic Press, 2018, bll 477–502.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IP?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IP: Intellectual Property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</a:t>
            </a:r>
            <a:r>
              <a:rPr lang="en"/>
              <a:t>loque de lógica o datos que se utiliza en el diseño de una FPGA o una ASIC para un producto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el proceso de diseño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reutilizan diseños ya validados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Más fácil y rápido para salir al mercado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550" y="2140675"/>
            <a:ext cx="4049750" cy="2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síntesis de alto nivel?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ermite diseñar e implementar aplicaciones en FPGA utilizando un lenguaje de programación como C, C ++, SystemC y MATLAB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necesita poseer conocimiento previo amplio sobre la arquitectura de hardware de destino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síntesis de alto nivel?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700" y="1017725"/>
            <a:ext cx="24746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